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9" r:id="rId2"/>
    <p:sldId id="260" r:id="rId3"/>
    <p:sldId id="256" r:id="rId4"/>
    <p:sldId id="257" r:id="rId5"/>
    <p:sldId id="261" r:id="rId6"/>
    <p:sldId id="258" r:id="rId7"/>
    <p:sldId id="262" r:id="rId8"/>
    <p:sldId id="263" r:id="rId9"/>
    <p:sldId id="266" r:id="rId10"/>
    <p:sldId id="264" r:id="rId11"/>
    <p:sldId id="265" r:id="rId12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wmf"/><Relationship Id="rId1" Type="http://schemas.openxmlformats.org/officeDocument/2006/relationships/image" Target="../media/image18.wmf"/></Relationships>
</file>

<file path=ppt/media/image1.png>
</file>

<file path=ppt/media/image10.tiff>
</file>

<file path=ppt/media/image11.tiff>
</file>

<file path=ppt/media/image12.tiff>
</file>

<file path=ppt/media/image13.wmf>
</file>

<file path=ppt/media/image14.tiff>
</file>

<file path=ppt/media/image15.wmf>
</file>

<file path=ppt/media/image16.wmf>
</file>

<file path=ppt/media/image17.tiff>
</file>

<file path=ppt/media/image18.wmf>
</file>

<file path=ppt/media/image19.wmf>
</file>

<file path=ppt/media/image2.wmf>
</file>

<file path=ppt/media/image20.tiff>
</file>

<file path=ppt/media/image3.wmf>
</file>

<file path=ppt/media/image4.tif>
</file>

<file path=ppt/media/image5.tif>
</file>

<file path=ppt/media/image6.wmf>
</file>

<file path=ppt/media/image7.wm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BBB3A-7DAF-4808-90E9-6FEE302DA357}" type="datetimeFigureOut">
              <a:rPr lang="en-US" smtClean="0"/>
              <a:t>5/15/2018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73626B-33C2-4F0D-B87D-C87C667ED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92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EC567-E4D2-4054-B749-011F40622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A25E35-9ECF-406E-B49F-AE838F3FD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07F43-2E2F-4E09-927C-9188705B4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309D1D-82DB-45B9-94D3-ABE872A24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C3F16-7036-4B1C-A611-A514B7F82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A1EF2-E2F5-49D5-B6B4-E3B4DEFE85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20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3F79FDEC-4790-4DDA-9D01-181D7D87E831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7" Type="http://schemas.openxmlformats.org/officeDocument/2006/relationships/image" Target="../media/image16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5.wmf"/><Relationship Id="rId4" Type="http://schemas.openxmlformats.org/officeDocument/2006/relationships/oleObject" Target="../embeddings/oleObject6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19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18.wmf"/><Relationship Id="rId4" Type="http://schemas.openxmlformats.org/officeDocument/2006/relationships/oleObject" Target="../embeddings/oleObject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image" Target="../media/image4.tif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5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5033A-3238-4686-84DF-074DB7306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842" y="1357745"/>
            <a:ext cx="7560469" cy="1957236"/>
          </a:xfrm>
        </p:spPr>
        <p:txBody>
          <a:bodyPr>
            <a:normAutofit fontScale="90000"/>
          </a:bodyPr>
          <a:lstStyle/>
          <a:p>
            <a:r>
              <a:rPr lang="en-US" sz="3638" dirty="0"/>
              <a:t>Study of Diabetes in MES13 cells</a:t>
            </a:r>
            <a:br>
              <a:rPr lang="en-US" sz="3638" dirty="0"/>
            </a:br>
            <a:r>
              <a:rPr lang="en-US" sz="3638" dirty="0" smtClean="0"/>
              <a:t>RNA and DNA Sequencing </a:t>
            </a:r>
            <a:r>
              <a:rPr lang="en-US" sz="3638" dirty="0"/>
              <a:t>Analysis </a:t>
            </a:r>
            <a:r>
              <a:rPr lang="en-US" sz="3638" dirty="0" smtClean="0"/>
              <a:t/>
            </a:r>
            <a:br>
              <a:rPr lang="en-US" sz="3638" dirty="0" smtClean="0"/>
            </a:br>
            <a:r>
              <a:rPr lang="en-US" sz="3638" dirty="0" smtClean="0"/>
              <a:t>with </a:t>
            </a:r>
            <a:r>
              <a:rPr lang="en-US" sz="3638" dirty="0"/>
              <a:t>R </a:t>
            </a:r>
            <a:r>
              <a:rPr lang="en-US" sz="3638" dirty="0" smtClean="0"/>
              <a:t>Packages </a:t>
            </a:r>
            <a:r>
              <a:rPr lang="en-US" sz="3638" dirty="0" err="1" smtClean="0"/>
              <a:t>DEGseq</a:t>
            </a:r>
            <a:r>
              <a:rPr lang="en-US" sz="3638" dirty="0" smtClean="0"/>
              <a:t> and DSS</a:t>
            </a:r>
            <a:br>
              <a:rPr lang="en-US" sz="3638" dirty="0" smtClean="0"/>
            </a:br>
            <a:r>
              <a:rPr lang="en-US" sz="3638" dirty="0" smtClean="0"/>
              <a:t>LG, HG and MITC</a:t>
            </a:r>
            <a:endParaRPr lang="en-US" sz="3638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2135B-07CA-449E-8FE3-ACD3C61DC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4382" y="5381946"/>
            <a:ext cx="7560469" cy="695875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Davit Sargsyan</a:t>
            </a:r>
          </a:p>
          <a:p>
            <a:pPr algn="r"/>
            <a:r>
              <a:rPr lang="en-US" dirty="0" smtClean="0"/>
              <a:t>May </a:t>
            </a:r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4265455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94" y="0"/>
            <a:ext cx="7559675" cy="7559675"/>
          </a:xfrm>
          <a:prstGeom prst="rect">
            <a:avLst/>
          </a:prstGeom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2898699"/>
              </p:ext>
            </p:extLst>
          </p:nvPr>
        </p:nvGraphicFramePr>
        <p:xfrm>
          <a:off x="7910369" y="1569605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" name="Macro-Enabled Worksheet" showAsIcon="1" r:id="rId4" imgW="914400" imgH="771480" progId="Excel.SheetMacroEnabled.12">
                  <p:embed/>
                </p:oleObj>
              </mc:Choice>
              <mc:Fallback>
                <p:oleObj name="Macro-Enabled Worksheet" showAsIcon="1" r:id="rId4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10369" y="1569605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1318240"/>
              </p:ext>
            </p:extLst>
          </p:nvPr>
        </p:nvGraphicFramePr>
        <p:xfrm>
          <a:off x="7910369" y="545378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910369" y="545378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1615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57" y="0"/>
            <a:ext cx="7559675" cy="7559675"/>
          </a:xfrm>
          <a:prstGeom prst="rect">
            <a:avLst/>
          </a:prstGeom>
        </p:spPr>
      </p:pic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60554"/>
              </p:ext>
            </p:extLst>
          </p:nvPr>
        </p:nvGraphicFramePr>
        <p:xfrm>
          <a:off x="7657234" y="139902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2" name="Macro-Enabled Worksheet" showAsIcon="1" r:id="rId4" imgW="914400" imgH="771480" progId="Excel.SheetMacroEnabled.12">
                  <p:embed/>
                </p:oleObj>
              </mc:Choice>
              <mc:Fallback>
                <p:oleObj name="Macro-Enabled Worksheet" showAsIcon="1" r:id="rId4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57234" y="139902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3079687"/>
              </p:ext>
            </p:extLst>
          </p:nvPr>
        </p:nvGraphicFramePr>
        <p:xfrm>
          <a:off x="7657234" y="503814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57234" y="503814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5135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31" y="2561044"/>
            <a:ext cx="9071640" cy="1262160"/>
          </a:xfrm>
        </p:spPr>
        <p:txBody>
          <a:bodyPr/>
          <a:lstStyle/>
          <a:p>
            <a:pPr algn="ctr"/>
            <a:r>
              <a:rPr lang="en-US" dirty="0" smtClean="0"/>
              <a:t>Part I: RNA-</a:t>
            </a:r>
            <a:r>
              <a:rPr lang="en-US" dirty="0" err="1" smtClean="0"/>
              <a:t>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868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/>
          <p:cNvPicPr/>
          <p:nvPr/>
        </p:nvPicPr>
        <p:blipFill>
          <a:blip r:embed="rId3"/>
          <a:stretch/>
        </p:blipFill>
        <p:spPr>
          <a:xfrm>
            <a:off x="119509" y="811313"/>
            <a:ext cx="4845960" cy="4845960"/>
          </a:xfrm>
          <a:prstGeom prst="rect">
            <a:avLst/>
          </a:prstGeom>
          <a:ln>
            <a:noFill/>
          </a:ln>
        </p:spPr>
      </p:pic>
      <p:pic>
        <p:nvPicPr>
          <p:cNvPr id="40" name="Picture 39"/>
          <p:cNvPicPr/>
          <p:nvPr/>
        </p:nvPicPr>
        <p:blipFill>
          <a:blip r:embed="rId4"/>
          <a:stretch/>
        </p:blipFill>
        <p:spPr>
          <a:xfrm>
            <a:off x="4827847" y="811313"/>
            <a:ext cx="4846320" cy="4846320"/>
          </a:xfrm>
          <a:prstGeom prst="rect">
            <a:avLst/>
          </a:prstGeom>
          <a:ln>
            <a:noFill/>
          </a:ln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903382"/>
              </p:ext>
            </p:extLst>
          </p:nvPr>
        </p:nvGraphicFramePr>
        <p:xfrm>
          <a:off x="2085289" y="591560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Macro-Enabled Worksheet" showAsIcon="1" r:id="rId5" imgW="914400" imgH="771480" progId="Excel.SheetMacroEnabled.12">
                  <p:embed/>
                </p:oleObj>
              </mc:Choice>
              <mc:Fallback>
                <p:oleObj name="Macro-Enabled Worksheet" showAsIcon="1" r:id="rId5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5289" y="591560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9862735"/>
              </p:ext>
            </p:extLst>
          </p:nvPr>
        </p:nvGraphicFramePr>
        <p:xfrm>
          <a:off x="6793807" y="591560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Macro-Enabled Worksheet" showAsIcon="1" r:id="rId7" imgW="914400" imgH="771480" progId="Excel.SheetMacroEnabled.12">
                  <p:embed/>
                </p:oleObj>
              </mc:Choice>
              <mc:Fallback>
                <p:oleObj name="Macro-Enabled Worksheet" showAsIcon="1" r:id="rId7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93807" y="591560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4" y="240146"/>
            <a:ext cx="6871853" cy="6871853"/>
          </a:xfrm>
          <a:prstGeom prst="rect">
            <a:avLst/>
          </a:prstGeom>
          <a:ln>
            <a:noFill/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4AE4EE1-70AD-452B-B065-67D765711F1A}"/>
              </a:ext>
            </a:extLst>
          </p:cNvPr>
          <p:cNvGrpSpPr/>
          <p:nvPr/>
        </p:nvGrpSpPr>
        <p:grpSpPr>
          <a:xfrm rot="10800000">
            <a:off x="6644174" y="884203"/>
            <a:ext cx="2736462" cy="1854484"/>
            <a:chOff x="6153839" y="1075764"/>
            <a:chExt cx="3385449" cy="231037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667907-81F3-4602-8E60-032B6BC11FA4}"/>
                </a:ext>
              </a:extLst>
            </p:cNvPr>
            <p:cNvSpPr/>
            <p:nvPr/>
          </p:nvSpPr>
          <p:spPr>
            <a:xfrm>
              <a:off x="6153839" y="1075764"/>
              <a:ext cx="2178156" cy="2310375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6076EB6-0BA1-4D8D-AF9D-3488D23BB159}"/>
                </a:ext>
              </a:extLst>
            </p:cNvPr>
            <p:cNvSpPr/>
            <p:nvPr/>
          </p:nvSpPr>
          <p:spPr>
            <a:xfrm>
              <a:off x="7281024" y="1075764"/>
              <a:ext cx="2258264" cy="2310372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CFC1305-1EB8-42F1-A9C7-4C129BCB6B8C}"/>
              </a:ext>
            </a:extLst>
          </p:cNvPr>
          <p:cNvGrpSpPr/>
          <p:nvPr/>
        </p:nvGrpSpPr>
        <p:grpSpPr>
          <a:xfrm>
            <a:off x="6630569" y="3525791"/>
            <a:ext cx="2736463" cy="1849040"/>
            <a:chOff x="5454979" y="1075763"/>
            <a:chExt cx="3945347" cy="231037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623F517-2225-4C30-A5EF-B97DE361EC52}"/>
                </a:ext>
              </a:extLst>
            </p:cNvPr>
            <p:cNvSpPr/>
            <p:nvPr/>
          </p:nvSpPr>
          <p:spPr>
            <a:xfrm>
              <a:off x="5454979" y="1075764"/>
              <a:ext cx="2631744" cy="2310373"/>
            </a:xfrm>
            <a:prstGeom prst="ellipse">
              <a:avLst/>
            </a:prstGeom>
            <a:noFill/>
            <a:ln w="38100" cmpd="thickThin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6D11CAE-9788-4355-AF84-18346D59CC80}"/>
                </a:ext>
              </a:extLst>
            </p:cNvPr>
            <p:cNvSpPr/>
            <p:nvPr/>
          </p:nvSpPr>
          <p:spPr>
            <a:xfrm>
              <a:off x="6863805" y="1075763"/>
              <a:ext cx="2536521" cy="2310373"/>
            </a:xfrm>
            <a:prstGeom prst="ellipse">
              <a:avLst/>
            </a:prstGeom>
            <a:noFill/>
            <a:ln w="38100" cmpd="thickThin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733310" y="1626779"/>
            <a:ext cx="2633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263-56      56      556-56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33310" y="4305810"/>
            <a:ext cx="2633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207-46     46       763-46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281011"/>
              </p:ext>
            </p:extLst>
          </p:nvPr>
        </p:nvGraphicFramePr>
        <p:xfrm>
          <a:off x="7555131" y="283459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Macro-Enabled Worksheet" showAsIcon="1" r:id="rId4" imgW="914400" imgH="771480" progId="Excel.SheetMacroEnabled.12">
                  <p:embed/>
                </p:oleObj>
              </mc:Choice>
              <mc:Fallback>
                <p:oleObj name="Macro-Enabled Worksheet" showAsIcon="1" r:id="rId4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55131" y="283459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762836"/>
              </p:ext>
            </p:extLst>
          </p:nvPr>
        </p:nvGraphicFramePr>
        <p:xfrm>
          <a:off x="7620030" y="590605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"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20030" y="590605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31" y="2561044"/>
            <a:ext cx="9071640" cy="1262160"/>
          </a:xfrm>
        </p:spPr>
        <p:txBody>
          <a:bodyPr/>
          <a:lstStyle/>
          <a:p>
            <a:pPr algn="ctr"/>
            <a:r>
              <a:rPr lang="en-US" dirty="0" smtClean="0"/>
              <a:t>Methyl-</a:t>
            </a:r>
            <a:r>
              <a:rPr lang="en-US" dirty="0" err="1" smtClean="0"/>
              <a:t>seq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75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9630"/>
            <a:ext cx="9549273" cy="63661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765" y="3934305"/>
            <a:ext cx="2851508" cy="28515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127" y="1200727"/>
            <a:ext cx="4830618" cy="48306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27" y="1200727"/>
            <a:ext cx="4830618" cy="48306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22764" y="831395"/>
            <a:ext cx="670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Differences in methylation vs. average methylation of 2 samples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4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95" y="747117"/>
            <a:ext cx="9433407" cy="39305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88145" y="249382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Kidney RO1Figure 5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33600" y="4806106"/>
            <a:ext cx="74441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Fig 5. Methyl-</a:t>
            </a:r>
            <a:r>
              <a:rPr lang="en-US" dirty="0" err="1" smtClean="0"/>
              <a:t>seq</a:t>
            </a:r>
            <a:r>
              <a:rPr lang="en-US" dirty="0" smtClean="0"/>
              <a:t> analysis of DNA methylation differences in MES-13 diabetes model treated with MITC. (A) Top 20 genes with increased methylation in high glucose vs. low glucose treatment; (B) Top 20 genes with decreased methylation in high glucose vs. low glucose treatment; (C) total methylation level by region. Promoter, 3 kb upstream TSS; Body, 5’ UTR to 3’ UTR; Downstream, 0-3 kb to 3’ UTR. 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1028959"/>
              </p:ext>
            </p:extLst>
          </p:nvPr>
        </p:nvGraphicFramePr>
        <p:xfrm>
          <a:off x="739198" y="534294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Macro-Enabled Worksheet" showAsIcon="1" r:id="rId4" imgW="914400" imgH="771480" progId="Excel.SheetMacroEnabled.12">
                  <p:embed/>
                </p:oleObj>
              </mc:Choice>
              <mc:Fallback>
                <p:oleObj name="Macro-Enabled Worksheet" showAsIcon="1" r:id="rId4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9198" y="534294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0310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531" y="2561044"/>
            <a:ext cx="9071640" cy="1262160"/>
          </a:xfrm>
        </p:spPr>
        <p:txBody>
          <a:bodyPr/>
          <a:lstStyle/>
          <a:p>
            <a:pPr algn="ctr"/>
            <a:r>
              <a:rPr lang="en-US" dirty="0" smtClean="0"/>
              <a:t>RNA vs. DNA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540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675</TotalTime>
  <Words>126</Words>
  <Application>Microsoft Office PowerPoint</Application>
  <PresentationFormat>Custom</PresentationFormat>
  <Paragraphs>11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DejaVu Sans</vt:lpstr>
      <vt:lpstr>Symbol</vt:lpstr>
      <vt:lpstr>Times New Roman</vt:lpstr>
      <vt:lpstr>Wingdings</vt:lpstr>
      <vt:lpstr>Office Theme</vt:lpstr>
      <vt:lpstr>Macro-Enabled Worksheet</vt:lpstr>
      <vt:lpstr>Study of Diabetes in MES13 cells RNA and DNA Sequencing Analysis  with R Packages DEGseq and DSS LG, HG and MITC</vt:lpstr>
      <vt:lpstr>Part I: RNA-seq</vt:lpstr>
      <vt:lpstr>PowerPoint Presentation</vt:lpstr>
      <vt:lpstr>PowerPoint Presentation</vt:lpstr>
      <vt:lpstr>Methyl-seq</vt:lpstr>
      <vt:lpstr>PowerPoint Presentation</vt:lpstr>
      <vt:lpstr>PowerPoint Presentation</vt:lpstr>
      <vt:lpstr>PowerPoint Presentation</vt:lpstr>
      <vt:lpstr>RNA vs. DNA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 of Diabetes in MES13 cells RNA-seq Analysis with R Packages DEGseq and DSS LG, HG and MITC</dc:title>
  <dc:subject/>
  <dc:creator>Sargsyan, Davit</dc:creator>
  <dc:description/>
  <cp:lastModifiedBy>Sargsyan, Davit</cp:lastModifiedBy>
  <cp:revision>36</cp:revision>
  <dcterms:created xsi:type="dcterms:W3CDTF">2018-05-10T12:20:42Z</dcterms:created>
  <dcterms:modified xsi:type="dcterms:W3CDTF">2018-05-16T00:06:42Z</dcterms:modified>
  <dc:language>en-US</dc:language>
</cp:coreProperties>
</file>